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1CD4DE37-C08E-B704-88AB-40481256806E}" v="201" dt="2022-09-14T04:37:39.654"/>
    <p1510:client id="{2178ED92-0828-7EAA-9CC7-AE63BC69D057}" v="202" dt="2022-09-14T04:55:09.999"/>
    <p1510:client id="{26988EA2-D31A-F30F-00CD-5617C540A96E}" v="27" dt="2022-09-14T04:26:38.026"/>
    <p1510:client id="{3BA0D230-C853-4667-83F9-D85E65BD4B24}" v="2" dt="2021-08-19T16:32:24.566"/>
    <p1510:client id="{5A0AAAB8-49A6-F942-A54D-C6F3E5FF3A63}" v="89" dt="2021-07-13T17:54:45.232"/>
    <p1510:client id="{634291F5-401A-0ACD-51B8-6B2B5EA49E4A}" v="2632" dt="2022-09-18T22:43:16.979"/>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ACF7A867-E2E9-6326-9736-1860D72BB677}" v="16" dt="2022-09-14T04:57:07.442"/>
    <p1510:client id="{B63C8988-E1D3-4A52-8229-FA8C5EBD2ECD}" v="357" dt="2021-08-19T14:01:44.876"/>
    <p1510:client id="{C082D427-F2D5-DA71-9407-1FA0EB61E4E1}" v="1091" dt="2022-09-18T16:10:38.798"/>
    <p1510:client id="{C083896D-BE66-E85C-897C-A6AD0DF65F8C}" v="2226" dt="2021-07-13T17:34:38.142"/>
    <p1510:client id="{CC69BAD0-B878-4D5F-9EDC-F1CFB63E14B5}" v="190" dt="2021-08-18T18:06:57.811"/>
    <p1510:client id="{D58B5CC4-F11A-E364-58DC-70B9514E9C52}" v="136" dt="2022-09-14T14:13:56.016"/>
    <p1510:client id="{FE32D002-9732-2F0E-7811-291E00E4B49D}" v="181" dt="2022-09-15T02:31:42.163"/>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9/18/2022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9/18/2022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basilcloud/IBM-Capstone/blob/main/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basilcloud/IBM-Capstone/blob/main/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basilcloud/IBM-Capston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basilcloud/IBM-Capstone/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basilcloud/IBM-Capstone/blob/main/SpaceX_Machine%20Learning%20Prediction_Part_5%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basilcloud/IBM-Capston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basilcloud/IBM-Capstone/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Basil Norman</a:t>
            </a:r>
          </a:p>
          <a:p>
            <a:r>
              <a:rPr lang="en-US" dirty="0">
                <a:solidFill>
                  <a:schemeClr val="bg2"/>
                </a:solidFill>
                <a:latin typeface="Abadi"/>
                <a:ea typeface="SF Pro" pitchFamily="2" charset="0"/>
                <a:cs typeface="SF Pro" pitchFamily="2" charset="0"/>
              </a:rPr>
              <a:t>18th September 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lIns="91440" tIns="45720" rIns="91440" bIns="45720" anchor="t"/>
          <a:lstStyle/>
          <a:p>
            <a:r>
              <a:rPr lang="en-US" sz="2200" dirty="0">
                <a:solidFill>
                  <a:schemeClr val="accent3">
                    <a:lumMod val="25000"/>
                  </a:schemeClr>
                </a:solidFill>
                <a:latin typeface="Abadi"/>
              </a:rPr>
              <a:t>The data needs to be clean due to missing values.  Calculations were done to get the number of launched, occurrence of each orbit and the occurrence of mission outcome per orbit type and also to handle null values. </a:t>
            </a:r>
          </a:p>
          <a:p>
            <a:endParaRPr lang="en-US" sz="2200" dirty="0">
              <a:solidFill>
                <a:schemeClr val="accent3">
                  <a:lumMod val="25000"/>
                </a:schemeClr>
              </a:solidFill>
              <a:latin typeface="Abadi"/>
            </a:endParaRPr>
          </a:p>
          <a:p>
            <a:endParaRPr lang="en-US" sz="2200" dirty="0">
              <a:solidFill>
                <a:schemeClr val="accent3">
                  <a:lumMod val="25000"/>
                </a:schemeClr>
              </a:solidFill>
              <a:latin typeface="Abadi"/>
            </a:endParaRPr>
          </a:p>
          <a:p>
            <a:endParaRPr lang="en-US" sz="2200" dirty="0">
              <a:solidFill>
                <a:schemeClr val="accent3">
                  <a:lumMod val="25000"/>
                </a:schemeClr>
              </a:solidFill>
              <a:latin typeface="Abadi"/>
            </a:endParaRPr>
          </a:p>
          <a:p>
            <a:endParaRPr lang="en-US" sz="2200" dirty="0">
              <a:solidFill>
                <a:schemeClr val="accent3">
                  <a:lumMod val="25000"/>
                </a:schemeClr>
              </a:solidFill>
              <a:latin typeface="Abadi"/>
            </a:endParaRPr>
          </a:p>
          <a:p>
            <a:endParaRPr lang="en-US" sz="2200" dirty="0">
              <a:solidFill>
                <a:schemeClr val="accent3">
                  <a:lumMod val="25000"/>
                </a:schemeClr>
              </a:solidFill>
              <a:latin typeface="Abadi"/>
            </a:endParaRPr>
          </a:p>
          <a:p>
            <a:r>
              <a:rPr lang="en-US" sz="2000" dirty="0">
                <a:ea typeface="+mn-lt"/>
                <a:cs typeface="+mn-lt"/>
                <a:hlinkClick r:id="rId3"/>
              </a:rPr>
              <a:t>https://github.com/basilcloud/IBM-Capstone/blob/main/labs-jupyter-spacex-Data%20wrangling.ipynb</a:t>
            </a:r>
            <a:endParaRPr lang="en-US" sz="2000">
              <a:cs typeface="Calibri" panose="020F0502020204030204"/>
            </a:endParaRPr>
          </a:p>
          <a:p>
            <a:endParaRPr lang="en-US" dirty="0">
              <a:ea typeface="+mn-lt"/>
              <a:cs typeface="+mn-lt"/>
            </a:endParaRPr>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Wrangling</a:t>
            </a:r>
          </a:p>
        </p:txBody>
      </p:sp>
      <p:pic>
        <p:nvPicPr>
          <p:cNvPr id="2" name="Picture 2" descr="Diagram&#10;&#10;Description automatically generated">
            <a:extLst>
              <a:ext uri="{FF2B5EF4-FFF2-40B4-BE49-F238E27FC236}">
                <a16:creationId xmlns:a16="http://schemas.microsoft.com/office/drawing/2014/main" id="{927B569C-B9CE-476B-FEBF-E4A2BB59A5BF}"/>
              </a:ext>
            </a:extLst>
          </p:cNvPr>
          <p:cNvPicPr>
            <a:picLocks noChangeAspect="1"/>
          </p:cNvPicPr>
          <p:nvPr/>
        </p:nvPicPr>
        <p:blipFill>
          <a:blip r:embed="rId4"/>
          <a:stretch>
            <a:fillRect/>
          </a:stretch>
        </p:blipFill>
        <p:spPr>
          <a:xfrm>
            <a:off x="3330498" y="3226426"/>
            <a:ext cx="3412273" cy="1687538"/>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used visuals to explore the relationship between flight numbers and launch site, the success rate of each orbit type, flight number, and orbit type, launch success yearly trend.</a:t>
            </a:r>
          </a:p>
          <a:p>
            <a:pPr marL="0" indent="0">
              <a:lnSpc>
                <a:spcPct val="100000"/>
              </a:lnSpc>
              <a:spcBef>
                <a:spcPts val="1400"/>
              </a:spcBef>
              <a:buNone/>
            </a:pPr>
            <a:r>
              <a:rPr lang="en-US" sz="2200" dirty="0">
                <a:solidFill>
                  <a:schemeClr val="accent3">
                    <a:lumMod val="25000"/>
                  </a:schemeClr>
                </a:solidFill>
                <a:latin typeface="Abadi"/>
              </a:rPr>
              <a:t>    Visuals:</a:t>
            </a:r>
          </a:p>
          <a:p>
            <a:pPr marL="0" indent="0">
              <a:lnSpc>
                <a:spcPct val="100000"/>
              </a:lnSpc>
              <a:spcBef>
                <a:spcPts val="1400"/>
              </a:spcBef>
              <a:buNone/>
            </a:pPr>
            <a:r>
              <a:rPr lang="en-US" sz="2000" dirty="0">
                <a:solidFill>
                  <a:schemeClr val="accent3">
                    <a:lumMod val="25000"/>
                  </a:schemeClr>
                </a:solidFill>
                <a:latin typeface="Abadi"/>
              </a:rPr>
              <a:t>      - Scatter Plot</a:t>
            </a:r>
          </a:p>
          <a:p>
            <a:pPr marL="0" indent="0">
              <a:lnSpc>
                <a:spcPct val="100000"/>
              </a:lnSpc>
              <a:spcBef>
                <a:spcPts val="1400"/>
              </a:spcBef>
              <a:buNone/>
            </a:pPr>
            <a:r>
              <a:rPr lang="en-US" sz="2000" dirty="0">
                <a:solidFill>
                  <a:schemeClr val="accent3">
                    <a:lumMod val="25000"/>
                  </a:schemeClr>
                </a:solidFill>
                <a:latin typeface="Abadi"/>
              </a:rPr>
              <a:t>      - Bar Graph</a:t>
            </a:r>
          </a:p>
          <a:p>
            <a:pPr marL="0" indent="0">
              <a:lnSpc>
                <a:spcPct val="100000"/>
              </a:lnSpc>
              <a:spcBef>
                <a:spcPts val="1400"/>
              </a:spcBef>
              <a:buNone/>
            </a:pPr>
            <a:r>
              <a:rPr lang="en-US" sz="2000" dirty="0">
                <a:solidFill>
                  <a:schemeClr val="accent3">
                    <a:lumMod val="25000"/>
                  </a:schemeClr>
                </a:solidFill>
                <a:latin typeface="Abadi"/>
              </a:rPr>
              <a:t>      - Line Graph</a:t>
            </a:r>
          </a:p>
          <a:p>
            <a:pPr>
              <a:lnSpc>
                <a:spcPct val="100000"/>
              </a:lnSpc>
              <a:spcBef>
                <a:spcPts val="1400"/>
              </a:spcBef>
            </a:pPr>
            <a:r>
              <a:rPr lang="en-US" sz="2200" dirty="0">
                <a:ea typeface="+mn-lt"/>
                <a:cs typeface="+mn-lt"/>
                <a:hlinkClick r:id="rId3"/>
              </a:rPr>
              <a:t>https://github.com/basilcloud/IBM-Capstone/blob/main/jupyter-labs-eda-dataviz.ipynb</a:t>
            </a:r>
            <a:endParaRPr lang="en-US" sz="2200" dirty="0">
              <a:solidFill>
                <a:schemeClr val="accent3">
                  <a:lumMod val="25000"/>
                </a:schemeClr>
              </a:solidFill>
              <a:latin typeface="Abadi"/>
            </a:endParaRPr>
          </a:p>
          <a:p>
            <a:pPr>
              <a:lnSpc>
                <a:spcPct val="100000"/>
              </a:lnSpc>
              <a:spcBef>
                <a:spcPts val="1400"/>
              </a:spcBef>
            </a:pPr>
            <a:endParaRPr lang="en-US" sz="2200" dirty="0">
              <a:cs typeface="Calibri"/>
            </a:endParaRPr>
          </a:p>
          <a:p>
            <a:endParaRPr lang="en-US">
              <a:cs typeface="Calibri" panose="020F0502020204030204"/>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the database.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1400" dirty="0">
                <a:solidFill>
                  <a:schemeClr val="accent3">
                    <a:lumMod val="25000"/>
                  </a:schemeClr>
                </a:solidFill>
                <a:latin typeface="Abadi"/>
              </a:rPr>
              <a:t>EDA was applied using SQL to gain insight from the data. We also wrote the below queries.</a:t>
            </a:r>
          </a:p>
          <a:p>
            <a:pPr lvl="1">
              <a:lnSpc>
                <a:spcPct val="100000"/>
              </a:lnSpc>
              <a:spcBef>
                <a:spcPts val="1400"/>
              </a:spcBef>
            </a:pPr>
            <a:r>
              <a:rPr lang="en-US" sz="1400" dirty="0">
                <a:solidFill>
                  <a:schemeClr val="accent3">
                    <a:lumMod val="25000"/>
                  </a:schemeClr>
                </a:solidFill>
                <a:latin typeface="Abadi"/>
              </a:rPr>
              <a:t>- Display the name of unique launch sites</a:t>
            </a:r>
          </a:p>
          <a:p>
            <a:pPr lvl="1">
              <a:lnSpc>
                <a:spcPct val="100000"/>
              </a:lnSpc>
              <a:spcBef>
                <a:spcPts val="1400"/>
              </a:spcBef>
            </a:pPr>
            <a:r>
              <a:rPr lang="en-US" sz="1400" dirty="0">
                <a:solidFill>
                  <a:schemeClr val="accent3">
                    <a:lumMod val="25000"/>
                  </a:schemeClr>
                </a:solidFill>
                <a:latin typeface="Abadi"/>
              </a:rPr>
              <a:t>- Display 5 records where launch sites begin with the string 'CCA'</a:t>
            </a:r>
          </a:p>
          <a:p>
            <a:pPr lvl="1">
              <a:lnSpc>
                <a:spcPct val="100000"/>
              </a:lnSpc>
              <a:spcBef>
                <a:spcPts val="1400"/>
              </a:spcBef>
            </a:pPr>
            <a:r>
              <a:rPr lang="en-US" sz="1400" dirty="0">
                <a:solidFill>
                  <a:schemeClr val="accent3">
                    <a:lumMod val="25000"/>
                  </a:schemeClr>
                </a:solidFill>
                <a:latin typeface="Abadi"/>
              </a:rPr>
              <a:t>- Display the total payload mass carried by boosters launched by NASA (CRS)</a:t>
            </a:r>
          </a:p>
          <a:p>
            <a:pPr lvl="1">
              <a:lnSpc>
                <a:spcPct val="100000"/>
              </a:lnSpc>
              <a:spcBef>
                <a:spcPts val="1400"/>
              </a:spcBef>
            </a:pPr>
            <a:r>
              <a:rPr lang="en-US" sz="1400" dirty="0">
                <a:solidFill>
                  <a:schemeClr val="accent3">
                    <a:lumMod val="25000"/>
                  </a:schemeClr>
                </a:solidFill>
                <a:latin typeface="Abadi"/>
              </a:rPr>
              <a:t>- Display average payload mass carried by booster version F9 v1.1</a:t>
            </a:r>
          </a:p>
          <a:p>
            <a:pPr lvl="1">
              <a:lnSpc>
                <a:spcPct val="100000"/>
              </a:lnSpc>
              <a:spcBef>
                <a:spcPts val="1400"/>
              </a:spcBef>
            </a:pPr>
            <a:r>
              <a:rPr lang="en-US" sz="1400" dirty="0">
                <a:solidFill>
                  <a:schemeClr val="accent3">
                    <a:lumMod val="25000"/>
                  </a:schemeClr>
                </a:solidFill>
                <a:latin typeface="Abadi"/>
              </a:rPr>
              <a:t>- List the date when the first successful landing outcome in ground pad was achieved.</a:t>
            </a:r>
          </a:p>
          <a:p>
            <a:pPr lvl="1">
              <a:lnSpc>
                <a:spcPct val="100000"/>
              </a:lnSpc>
              <a:spcBef>
                <a:spcPts val="1400"/>
              </a:spcBef>
            </a:pPr>
            <a:r>
              <a:rPr lang="en-US" sz="1400" dirty="0">
                <a:solidFill>
                  <a:schemeClr val="accent3">
                    <a:lumMod val="25000"/>
                  </a:schemeClr>
                </a:solidFill>
                <a:latin typeface="Abadi"/>
              </a:rPr>
              <a:t>- List the names of the boosters which have success in drone ship and have payload mass greater than 4000 but less than 6000.</a:t>
            </a:r>
          </a:p>
          <a:p>
            <a:pPr>
              <a:lnSpc>
                <a:spcPct val="100000"/>
              </a:lnSpc>
              <a:spcBef>
                <a:spcPts val="1400"/>
              </a:spcBef>
            </a:pPr>
            <a:r>
              <a:rPr lang="en-US" sz="2200" dirty="0">
                <a:ea typeface="+mn-lt"/>
                <a:cs typeface="+mn-lt"/>
                <a:hlinkClick r:id="rId3"/>
              </a:rPr>
              <a:t>https://github.com/basilcloud/IBM-Capstone/blob/main/jupyter-labs-eda-sql-coursera_sqllite.ipynb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cs typeface="Calibri"/>
            </a:endParaRPr>
          </a:p>
          <a:p>
            <a:endParaRPr lang="en-US"/>
          </a:p>
          <a:p>
            <a:endParaRPr lang="en-US"/>
          </a:p>
          <a:p>
            <a:endParaRPr lang="en-US">
              <a:cs typeface="Calibri" panose="020F050202020403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SQL</a:t>
            </a:r>
            <a:endParaRPr lang="en-US">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We used the Latitude and Longitude Coordinates to visualize the launch data into an interactive map. With the coordinates, we added a circle marker around each launch site with a label of the name of the launch site.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We assigned the feature launch outcomes(failure or success) to class 0 and 1. 0 for failure, and 1 for success.</a:t>
            </a:r>
          </a:p>
          <a:p>
            <a:pPr>
              <a:lnSpc>
                <a:spcPct val="100000"/>
              </a:lnSpc>
              <a:spcBef>
                <a:spcPts val="1400"/>
              </a:spcBef>
            </a:pPr>
            <a:r>
              <a:rPr lang="en-US" sz="2200" dirty="0">
                <a:solidFill>
                  <a:schemeClr val="accent3">
                    <a:lumMod val="25000"/>
                  </a:schemeClr>
                </a:solidFill>
                <a:latin typeface="Abadi"/>
              </a:rPr>
              <a:t>We calculated the distances between a launch site to its proximities. We were able to identify:</a:t>
            </a:r>
          </a:p>
          <a:p>
            <a:pPr lvl="1">
              <a:lnSpc>
                <a:spcPct val="100000"/>
              </a:lnSpc>
              <a:spcBef>
                <a:spcPts val="1400"/>
              </a:spcBef>
            </a:pPr>
            <a:r>
              <a:rPr lang="en-US" sz="1800" dirty="0">
                <a:solidFill>
                  <a:schemeClr val="accent3">
                    <a:lumMod val="25000"/>
                  </a:schemeClr>
                </a:solidFill>
                <a:latin typeface="Abadi"/>
              </a:rPr>
              <a:t>Are launch sites near railways, highways and coastlines.</a:t>
            </a:r>
          </a:p>
          <a:p>
            <a:pPr lvl="1">
              <a:lnSpc>
                <a:spcPct val="100000"/>
              </a:lnSpc>
              <a:spcBef>
                <a:spcPts val="1400"/>
              </a:spcBef>
            </a:pPr>
            <a:r>
              <a:rPr lang="en-US" sz="1800" dirty="0">
                <a:solidFill>
                  <a:schemeClr val="accent3">
                    <a:lumMod val="25000"/>
                  </a:schemeClr>
                </a:solidFill>
                <a:latin typeface="Abadi"/>
              </a:rPr>
              <a:t>Do launch sites keep certain distance away from cities.</a:t>
            </a:r>
          </a:p>
          <a:p>
            <a:pPr>
              <a:lnSpc>
                <a:spcPct val="100000"/>
              </a:lnSpc>
              <a:spcBef>
                <a:spcPts val="1400"/>
              </a:spcBef>
            </a:pPr>
            <a:r>
              <a:rPr lang="en-US" sz="2200" dirty="0">
                <a:ea typeface="+mn-lt"/>
                <a:cs typeface="+mn-lt"/>
                <a:hlinkClick r:id="rId3"/>
              </a:rPr>
              <a:t>https://github.com/basilcloud/IBM-Capstone/blob/main/lab_jupyter_launch_site_location.ipynb</a:t>
            </a:r>
            <a:endParaRPr lang="en-US" sz="2200" dirty="0">
              <a:solidFill>
                <a:schemeClr val="accent3">
                  <a:lumMod val="25000"/>
                </a:schemeClr>
              </a:solidFill>
              <a:latin typeface="Abadi" panose="020B0604020104020204" pitchFamily="34" charset="0"/>
            </a:endParaRPr>
          </a:p>
          <a:p>
            <a:endParaRPr lang="en-US">
              <a:cs typeface="Calibri"/>
            </a:endParaRPr>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Build an Interactive Map with Folium</a:t>
            </a:r>
            <a:endParaRPr lang="en-US">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Using </a:t>
            </a:r>
            <a:r>
              <a:rPr lang="en-US" sz="2200" dirty="0" err="1">
                <a:solidFill>
                  <a:schemeClr val="accent3">
                    <a:lumMod val="25000"/>
                  </a:schemeClr>
                </a:solidFill>
                <a:latin typeface="Abadi"/>
              </a:rPr>
              <a:t>Plotly</a:t>
            </a:r>
            <a:r>
              <a:rPr lang="en-US" sz="2200" dirty="0">
                <a:solidFill>
                  <a:schemeClr val="accent3">
                    <a:lumMod val="25000"/>
                  </a:schemeClr>
                </a:solidFill>
                <a:latin typeface="Abadi"/>
              </a:rPr>
              <a:t> dash we built an interactive dashboard.</a:t>
            </a:r>
          </a:p>
          <a:p>
            <a:pPr>
              <a:lnSpc>
                <a:spcPct val="100000"/>
              </a:lnSpc>
              <a:spcBef>
                <a:spcPts val="1400"/>
              </a:spcBef>
            </a:pPr>
            <a:r>
              <a:rPr lang="en-US" sz="2200" dirty="0">
                <a:solidFill>
                  <a:schemeClr val="accent3">
                    <a:lumMod val="25000"/>
                  </a:schemeClr>
                </a:solidFill>
                <a:latin typeface="Abadi"/>
              </a:rPr>
              <a:t>We plotted charts showing the total launches by certain sites.</a:t>
            </a:r>
          </a:p>
          <a:p>
            <a:pPr>
              <a:lnSpc>
                <a:spcPct val="100000"/>
              </a:lnSpc>
              <a:spcBef>
                <a:spcPts val="1400"/>
              </a:spcBef>
            </a:pPr>
            <a:r>
              <a:rPr lang="en-US" sz="2200" dirty="0">
                <a:solidFill>
                  <a:schemeClr val="accent3">
                    <a:lumMod val="25000"/>
                  </a:schemeClr>
                </a:solidFill>
                <a:latin typeface="Abadi"/>
              </a:rPr>
              <a:t>We plotted graphs showing the relationship with Outcome and Payload Mass.</a:t>
            </a:r>
          </a:p>
          <a:p>
            <a:pPr marL="0" indent="0">
              <a:lnSpc>
                <a:spcPct val="100000"/>
              </a:lnSpc>
              <a:spcBef>
                <a:spcPts val="1400"/>
              </a:spcBef>
              <a:buNone/>
            </a:pPr>
            <a:endParaRPr lang="en-US" sz="2200" dirty="0">
              <a:solidFill>
                <a:schemeClr val="accent3">
                  <a:lumMod val="25000"/>
                </a:schemeClr>
              </a:solidFill>
              <a:latin typeface="Abadi"/>
            </a:endParaRP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Build a Dashboard with </a:t>
            </a:r>
            <a:r>
              <a:rPr lang="en-US" err="1">
                <a:solidFill>
                  <a:srgbClr val="0B49CB"/>
                </a:solidFill>
                <a:latin typeface="Abadi"/>
              </a:rPr>
              <a:t>Plotly</a:t>
            </a:r>
            <a:r>
              <a:rPr lang="en-US">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The data was loaded using NumPy and pandas, transformed the data, and split our data into training and testing.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Built different machine learning models and tune different hyperparameters using </a:t>
            </a:r>
            <a:r>
              <a:rPr lang="en-US" sz="2200" dirty="0" err="1">
                <a:solidFill>
                  <a:schemeClr val="accent3">
                    <a:lumMod val="25000"/>
                  </a:schemeClr>
                </a:solidFill>
                <a:latin typeface="Abadi"/>
              </a:rPr>
              <a:t>GridSearchCV</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cs typeface="Calibri" panose="020F0502020204030204"/>
              </a:rPr>
              <a:t>We checked the accuracy of our model and improved the model using feature engineering and algorithm tuning.</a:t>
            </a:r>
          </a:p>
          <a:p>
            <a:pPr>
              <a:lnSpc>
                <a:spcPct val="100000"/>
              </a:lnSpc>
              <a:spcBef>
                <a:spcPts val="1400"/>
              </a:spcBef>
            </a:pPr>
            <a:r>
              <a:rPr lang="en-US" sz="2200" dirty="0">
                <a:solidFill>
                  <a:schemeClr val="accent3">
                    <a:lumMod val="25000"/>
                  </a:schemeClr>
                </a:solidFill>
                <a:latin typeface="Abadi"/>
                <a:cs typeface="Calibri" panose="020F0502020204030204"/>
              </a:rPr>
              <a:t>We found the best performing classification model.</a:t>
            </a:r>
          </a:p>
          <a:p>
            <a:pPr>
              <a:lnSpc>
                <a:spcPct val="100000"/>
              </a:lnSpc>
              <a:spcBef>
                <a:spcPts val="1400"/>
              </a:spcBef>
            </a:pPr>
            <a:endParaRPr lang="en-US" sz="2200" dirty="0">
              <a:solidFill>
                <a:schemeClr val="accent3">
                  <a:lumMod val="25000"/>
                </a:schemeClr>
              </a:solidFill>
              <a:latin typeface="Abadi"/>
              <a:cs typeface="Calibri" panose="020F0502020204030204"/>
            </a:endParaRPr>
          </a:p>
          <a:p>
            <a:r>
              <a:rPr lang="en-US" dirty="0">
                <a:ea typeface="+mn-lt"/>
                <a:cs typeface="+mn-lt"/>
                <a:hlinkClick r:id="rId3"/>
              </a:rPr>
              <a:t>https://github.com/basilcloud/IBM-Capstone/blob/main/SpaceX_Machine%20Learning%20Prediction_Part_5%20(1).ipynb</a:t>
            </a:r>
            <a:endParaRPr lang="en-US">
              <a:ea typeface="+mn-lt"/>
              <a:cs typeface="+mn-lt"/>
            </a:endParaRPr>
          </a:p>
          <a:p>
            <a:endParaRPr lang="en-US" dirty="0">
              <a:solidFill>
                <a:srgbClr val="000000"/>
              </a:solidFill>
              <a:latin typeface="Calibri" panose="020F0502020204030204"/>
              <a:cs typeface="Calibri" panose="020F0502020204030204"/>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a:t>
            </a:r>
            <a:endParaRPr lang="en-US">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dirty="0"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 Rate vs. Orbit Type</a:t>
            </a:r>
            <a:endParaRPr lang="en-US">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Orbit Type</a:t>
            </a:r>
            <a:endParaRPr lang="en-US">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Orbit Type</a:t>
            </a:r>
            <a:endParaRPr lang="en-US">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Find the dates of the first successful landing outcome on ground pad</a:t>
            </a:r>
            <a:endParaRPr lang="en-US">
              <a:solidFill>
                <a:schemeClr val="accent3">
                  <a:lumMod val="25000"/>
                </a:schemeClr>
              </a:solidFill>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712766"/>
            <a:ext cx="5068923" cy="49550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rPr>
              <a:t>Summary of methodologies</a:t>
            </a:r>
            <a:endParaRPr lang="en-US" sz="2200" err="1">
              <a:solidFill>
                <a:schemeClr val="accent3">
                  <a:lumMod val="25000"/>
                </a:schemeClr>
              </a:solidFill>
              <a:latin typeface="Abadi" panose="020B0604020104020204" pitchFamily="34" charset="0"/>
            </a:endParaRPr>
          </a:p>
          <a:p>
            <a:pPr marL="0" indent="0">
              <a:lnSpc>
                <a:spcPct val="100000"/>
              </a:lnSpc>
              <a:spcBef>
                <a:spcPts val="1400"/>
              </a:spcBef>
              <a:buNone/>
            </a:pPr>
            <a:r>
              <a:rPr lang="en-US" sz="1600">
                <a:solidFill>
                  <a:schemeClr val="accent3">
                    <a:lumMod val="25000"/>
                  </a:schemeClr>
                </a:solidFill>
                <a:latin typeface="Abadi"/>
              </a:rPr>
              <a:t>    Data Collection</a:t>
            </a:r>
          </a:p>
          <a:p>
            <a:pPr marL="0" indent="0">
              <a:lnSpc>
                <a:spcPct val="100000"/>
              </a:lnSpc>
              <a:spcBef>
                <a:spcPts val="1400"/>
              </a:spcBef>
              <a:buNone/>
            </a:pPr>
            <a:r>
              <a:rPr lang="en-US" sz="1600">
                <a:solidFill>
                  <a:schemeClr val="accent3">
                    <a:lumMod val="25000"/>
                  </a:schemeClr>
                </a:solidFill>
                <a:latin typeface="Abadi"/>
              </a:rPr>
              <a:t>    EDA Data Visualization</a:t>
            </a:r>
          </a:p>
          <a:p>
            <a:pPr marL="0" indent="0">
              <a:lnSpc>
                <a:spcPct val="100000"/>
              </a:lnSpc>
              <a:spcBef>
                <a:spcPts val="1400"/>
              </a:spcBef>
              <a:buNone/>
            </a:pPr>
            <a:r>
              <a:rPr lang="en-US" sz="1600">
                <a:solidFill>
                  <a:schemeClr val="accent3">
                    <a:lumMod val="25000"/>
                  </a:schemeClr>
                </a:solidFill>
                <a:latin typeface="Abadi"/>
              </a:rPr>
              <a:t>    EDA With SQL</a:t>
            </a:r>
          </a:p>
          <a:p>
            <a:pPr marL="0" indent="0">
              <a:lnSpc>
                <a:spcPct val="100000"/>
              </a:lnSpc>
              <a:spcBef>
                <a:spcPts val="1400"/>
              </a:spcBef>
              <a:buNone/>
            </a:pPr>
            <a:r>
              <a:rPr lang="en-US" sz="1600">
                <a:solidFill>
                  <a:schemeClr val="accent3">
                    <a:lumMod val="25000"/>
                  </a:schemeClr>
                </a:solidFill>
                <a:latin typeface="Abadi"/>
              </a:rPr>
              <a:t>    Building an Interactive Map with Folium</a:t>
            </a:r>
          </a:p>
          <a:p>
            <a:pPr marL="0" indent="0">
              <a:lnSpc>
                <a:spcPct val="100000"/>
              </a:lnSpc>
              <a:spcBef>
                <a:spcPts val="1400"/>
              </a:spcBef>
              <a:buNone/>
            </a:pPr>
            <a:r>
              <a:rPr lang="en-US" sz="1600">
                <a:solidFill>
                  <a:schemeClr val="accent3">
                    <a:lumMod val="25000"/>
                  </a:schemeClr>
                </a:solidFill>
                <a:latin typeface="Abadi"/>
              </a:rPr>
              <a:t>    Building a Dashboard with Ploty</a:t>
            </a:r>
          </a:p>
          <a:p>
            <a:pPr marL="0" indent="0">
              <a:lnSpc>
                <a:spcPct val="100000"/>
              </a:lnSpc>
              <a:spcBef>
                <a:spcPts val="1400"/>
              </a:spcBef>
              <a:buNone/>
            </a:pPr>
            <a:r>
              <a:rPr lang="en-US" sz="1600">
                <a:solidFill>
                  <a:schemeClr val="accent3">
                    <a:lumMod val="25000"/>
                  </a:schemeClr>
                </a:solidFill>
                <a:latin typeface="Abadi"/>
              </a:rPr>
              <a:t>    Predictive Analysis</a:t>
            </a:r>
          </a:p>
          <a:p>
            <a:pPr>
              <a:lnSpc>
                <a:spcPct val="100000"/>
              </a:lnSpc>
              <a:spcBef>
                <a:spcPts val="1400"/>
              </a:spcBef>
            </a:pPr>
            <a:r>
              <a:rPr lang="en-US" sz="2200">
                <a:solidFill>
                  <a:schemeClr val="accent3">
                    <a:lumMod val="25000"/>
                  </a:schemeClr>
                </a:solidFill>
                <a:latin typeface="Abadi" panose="020B0604020104020204" pitchFamily="34" charset="0"/>
              </a:rPr>
              <a:t>Summary of all results</a:t>
            </a:r>
          </a:p>
          <a:p>
            <a:pPr marL="0" indent="0">
              <a:lnSpc>
                <a:spcPct val="100000"/>
              </a:lnSpc>
              <a:spcBef>
                <a:spcPts val="1400"/>
              </a:spcBef>
              <a:buNone/>
            </a:pPr>
            <a:r>
              <a:rPr lang="en-US" sz="1600">
                <a:solidFill>
                  <a:schemeClr val="accent3">
                    <a:lumMod val="25000"/>
                  </a:schemeClr>
                </a:solidFill>
                <a:latin typeface="Abadi"/>
              </a:rPr>
              <a:t>    EDA Results</a:t>
            </a:r>
          </a:p>
          <a:p>
            <a:pPr marL="0" indent="0">
              <a:lnSpc>
                <a:spcPct val="100000"/>
              </a:lnSpc>
              <a:spcBef>
                <a:spcPts val="1400"/>
              </a:spcBef>
              <a:buNone/>
            </a:pPr>
            <a:r>
              <a:rPr lang="en-US" sz="1600">
                <a:solidFill>
                  <a:schemeClr val="accent3">
                    <a:lumMod val="25000"/>
                  </a:schemeClr>
                </a:solidFill>
                <a:latin typeface="Abadi"/>
              </a:rPr>
              <a:t>    Interactive Analytics</a:t>
            </a:r>
          </a:p>
          <a:p>
            <a:pPr marL="0" indent="0">
              <a:lnSpc>
                <a:spcPct val="100000"/>
              </a:lnSpc>
              <a:spcBef>
                <a:spcPts val="1400"/>
              </a:spcBef>
              <a:buNone/>
            </a:pPr>
            <a:r>
              <a:rPr lang="en-US" sz="1600">
                <a:solidFill>
                  <a:schemeClr val="accent3">
                    <a:lumMod val="25000"/>
                  </a:schemeClr>
                </a:solidFill>
                <a:latin typeface="Abadi"/>
              </a:rPr>
              <a:t>    Predictive Analysis</a:t>
            </a:r>
            <a:endParaRPr lang="en-US" sz="160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failed </a:t>
            </a:r>
            <a:r>
              <a:rPr lang="en-US" sz="2200" err="1">
                <a:solidFill>
                  <a:schemeClr val="accent3">
                    <a:lumMod val="25000"/>
                  </a:schemeClr>
                </a:solidFill>
                <a:latin typeface="Abadi"/>
              </a:rPr>
              <a:t>landing_outcomes</a:t>
            </a:r>
            <a:r>
              <a:rPr lang="en-US" sz="220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Present your query result with a short explanation here</a:t>
            </a:r>
            <a:endParaRPr lang="en-US">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Explore the generated folium map and make a proper screenshot to include all launch sites’ location markers on a global map</a:t>
            </a:r>
            <a:endParaRPr lang="en-US">
              <a:solidFill>
                <a:schemeClr val="accent3">
                  <a:lumMod val="25000"/>
                </a:schemeClr>
              </a:solidFill>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ea typeface="+mn-lt"/>
                <a:cs typeface="+mn-lt"/>
              </a:rPr>
              <a:t>Explore the folium</a:t>
            </a:r>
            <a:r>
              <a:rPr lang="en-US" sz="2200">
                <a:solidFill>
                  <a:schemeClr val="accent3">
                    <a:lumMod val="25000"/>
                  </a:schemeClr>
                </a:solidFill>
                <a:latin typeface="Abadi"/>
              </a:rPr>
              <a:t> map and make a proper screenshot to show the color-labeled launch outcomes on the map</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a:rPr>
              <a:t>Show the screenshot of launch success count for all sites, in a </a:t>
            </a:r>
            <a:r>
              <a:rPr lang="en-US" sz="2200" err="1">
                <a:solidFill>
                  <a:schemeClr val="accent3">
                    <a:lumMod val="25000"/>
                  </a:schemeClr>
                </a:solidFill>
                <a:latin typeface="Abadi"/>
              </a:rPr>
              <a:t>piechart</a:t>
            </a: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8809481" cy="432819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a:solidFill>
                  <a:schemeClr val="accent3">
                    <a:lumMod val="25000"/>
                  </a:schemeClr>
                </a:solidFill>
                <a:latin typeface="Abadi"/>
              </a:rPr>
              <a:t>Project background and context</a:t>
            </a:r>
          </a:p>
          <a:p>
            <a:pPr marL="457200" lvl="1" indent="0">
              <a:spcBef>
                <a:spcPts val="1400"/>
              </a:spcBef>
              <a:buNone/>
            </a:pPr>
            <a:r>
              <a:rPr lang="en-US" sz="1800">
                <a:solidFill>
                  <a:schemeClr val="accent3">
                    <a:lumMod val="25000"/>
                  </a:schemeClr>
                </a:solidFill>
                <a:latin typeface="Abadi"/>
              </a:rPr>
              <a:t>SpaceX advertises Falcon 9 rocket launches, with a cost of 62 million dollars; while others cost upward of 165 million dollars each.</a:t>
            </a:r>
          </a:p>
          <a:p>
            <a:pPr marL="457200" lvl="1" indent="0">
              <a:spcBef>
                <a:spcPts val="1400"/>
              </a:spcBef>
              <a:buNone/>
            </a:pPr>
            <a:endParaRPr lang="en-US" sz="1800">
              <a:solidFill>
                <a:schemeClr val="accent3">
                  <a:lumMod val="25000"/>
                </a:schemeClr>
              </a:solidFill>
              <a:latin typeface="Abadi"/>
            </a:endParaRPr>
          </a:p>
          <a:p>
            <a:pPr>
              <a:spcBef>
                <a:spcPts val="1400"/>
              </a:spcBef>
            </a:pPr>
            <a:r>
              <a:rPr lang="en-US" sz="2200">
                <a:solidFill>
                  <a:schemeClr val="accent3">
                    <a:lumMod val="25000"/>
                  </a:schemeClr>
                </a:solidFill>
                <a:latin typeface="Abadi"/>
              </a:rPr>
              <a:t>Problems you want to find answers</a:t>
            </a:r>
          </a:p>
          <a:p>
            <a:pPr marL="457200" lvl="1" indent="0">
              <a:spcBef>
                <a:spcPts val="1400"/>
              </a:spcBef>
              <a:buNone/>
            </a:pPr>
            <a:r>
              <a:rPr lang="en-US" sz="1800">
                <a:solidFill>
                  <a:schemeClr val="accent3">
                    <a:lumMod val="25000"/>
                  </a:schemeClr>
                </a:solidFill>
                <a:latin typeface="Abadi"/>
              </a:rPr>
              <a:t>The project task is to predict if the first stage of the SpaceX Falcon 9 rocket will land successfully.</a:t>
            </a:r>
            <a:endParaRPr lang="en-US" sz="1800">
              <a:solidFill>
                <a:schemeClr val="accent3">
                  <a:lumMod val="25000"/>
                </a:schemeClr>
              </a:solidFill>
              <a:latin typeface="Abadi" panose="020B0604020104020204" pitchFamily="34" charset="0"/>
            </a:endParaRPr>
          </a:p>
          <a:p>
            <a:pPr>
              <a:spcBef>
                <a:spcPts val="1400"/>
              </a:spcBef>
            </a:pPr>
            <a:endParaRPr lang="en-US" sz="220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Show the screenshot of the </a:t>
            </a:r>
            <a:r>
              <a:rPr lang="en-US" sz="2200" err="1">
                <a:solidFill>
                  <a:schemeClr val="accent3">
                    <a:lumMod val="25000"/>
                  </a:schemeClr>
                </a:solidFill>
                <a:latin typeface="Abadi"/>
              </a:rPr>
              <a:t>piechart</a:t>
            </a:r>
            <a:r>
              <a:rPr lang="en-US" sz="2200">
                <a:solidFill>
                  <a:schemeClr val="accent3">
                    <a:lumMod val="25000"/>
                  </a:schemeClr>
                </a:solidFill>
                <a:latin typeface="Abadi"/>
              </a:rPr>
              <a:t> for the launch site with highest launch success ratio</a:t>
            </a:r>
            <a:endParaRPr lang="en-US">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a:rPr>
              <a:t>Visualize the built model accuracy for all 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Classification Accuracy</a:t>
            </a:r>
            <a:endParaRPr lang="en-US">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Confusion Matrix</a:t>
            </a:r>
            <a:endParaRPr lang="en-US">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conclude that:</a:t>
            </a:r>
          </a:p>
          <a:p>
            <a:pPr>
              <a:lnSpc>
                <a:spcPct val="100000"/>
              </a:lnSpc>
              <a:spcBef>
                <a:spcPts val="1400"/>
              </a:spcBef>
            </a:pPr>
            <a:r>
              <a:rPr lang="en-US" sz="2200" dirty="0">
                <a:solidFill>
                  <a:schemeClr val="accent3">
                    <a:lumMod val="25000"/>
                  </a:schemeClr>
                </a:solidFill>
                <a:latin typeface="Abadi"/>
              </a:rPr>
              <a:t>The larger the flight amount at a launch site, the greater the success rate at a launch site.</a:t>
            </a:r>
          </a:p>
          <a:p>
            <a:pPr>
              <a:lnSpc>
                <a:spcPct val="100000"/>
              </a:lnSpc>
              <a:spcBef>
                <a:spcPts val="1400"/>
              </a:spcBef>
            </a:pPr>
            <a:r>
              <a:rPr lang="en-US" sz="2200" dirty="0">
                <a:solidFill>
                  <a:schemeClr val="accent3">
                    <a:lumMod val="25000"/>
                  </a:schemeClr>
                </a:solidFill>
                <a:latin typeface="Abadi"/>
              </a:rPr>
              <a:t>Launch success rate started to increase in 2013 till 2020.</a:t>
            </a:r>
          </a:p>
          <a:p>
            <a:pPr>
              <a:lnSpc>
                <a:spcPct val="100000"/>
              </a:lnSpc>
              <a:spcBef>
                <a:spcPts val="1400"/>
              </a:spcBef>
            </a:pPr>
            <a:r>
              <a:rPr lang="en-US" sz="2200" dirty="0">
                <a:solidFill>
                  <a:schemeClr val="accent3">
                    <a:lumMod val="25000"/>
                  </a:schemeClr>
                </a:solidFill>
                <a:latin typeface="Abadi"/>
              </a:rPr>
              <a:t>The Decision tree classifier is the best machine learning algorithm for this task.</a:t>
            </a:r>
          </a:p>
          <a:p>
            <a:pPr>
              <a:lnSpc>
                <a:spcPct val="100000"/>
              </a:lnSpc>
              <a:spcBef>
                <a:spcPts val="1400"/>
              </a:spcBef>
            </a:pPr>
            <a:r>
              <a:rPr lang="en-US" sz="2200" dirty="0">
                <a:solidFill>
                  <a:schemeClr val="accent3">
                    <a:lumMod val="25000"/>
                  </a:schemeClr>
                </a:solidFill>
                <a:latin typeface="Abadi"/>
              </a:rPr>
              <a:t>KSC-LC-39A had the most successful launches of any sites.</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Appendix</a:t>
            </a:r>
            <a:endParaRPr lang="en-US">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a:solidFill>
                  <a:srgbClr val="0B49CB"/>
                </a:solidFill>
                <a:latin typeface="Abadi"/>
              </a:rPr>
              <a:t>Executive Summary</a:t>
            </a:r>
          </a:p>
          <a:p>
            <a:pPr>
              <a:lnSpc>
                <a:spcPct val="120000"/>
              </a:lnSpc>
              <a:spcBef>
                <a:spcPts val="1400"/>
              </a:spcBef>
            </a:pPr>
            <a:r>
              <a:rPr lang="en-US" sz="8800">
                <a:solidFill>
                  <a:schemeClr val="accent3">
                    <a:lumMod val="25000"/>
                  </a:schemeClr>
                </a:solidFill>
                <a:latin typeface="Abadi"/>
              </a:rPr>
              <a:t>Data collection methodology:</a:t>
            </a:r>
          </a:p>
          <a:p>
            <a:pPr lvl="1">
              <a:lnSpc>
                <a:spcPct val="120000"/>
              </a:lnSpc>
              <a:spcBef>
                <a:spcPts val="1400"/>
              </a:spcBef>
            </a:pPr>
            <a:r>
              <a:rPr lang="en-US" sz="7600">
                <a:solidFill>
                  <a:schemeClr val="bg2">
                    <a:lumMod val="50000"/>
                  </a:schemeClr>
                </a:solidFill>
                <a:latin typeface="Abadi"/>
              </a:rPr>
              <a:t>Data was collected using SpaceX API and web scraping from Wikipedia.</a:t>
            </a:r>
          </a:p>
          <a:p>
            <a:pPr>
              <a:lnSpc>
                <a:spcPct val="120000"/>
              </a:lnSpc>
              <a:spcBef>
                <a:spcPts val="1400"/>
              </a:spcBef>
            </a:pPr>
            <a:r>
              <a:rPr lang="en-US" sz="8800">
                <a:solidFill>
                  <a:schemeClr val="accent3">
                    <a:lumMod val="25000"/>
                  </a:schemeClr>
                </a:solidFill>
                <a:latin typeface="Abadi"/>
              </a:rPr>
              <a:t>Perform data wrangling</a:t>
            </a:r>
          </a:p>
          <a:p>
            <a:pPr lvl="1">
              <a:lnSpc>
                <a:spcPct val="120000"/>
              </a:lnSpc>
              <a:spcBef>
                <a:spcPts val="1400"/>
              </a:spcBef>
            </a:pPr>
            <a:r>
              <a:rPr lang="en-US" sz="7600">
                <a:solidFill>
                  <a:schemeClr val="bg2">
                    <a:lumMod val="50000"/>
                  </a:schemeClr>
                </a:solidFill>
                <a:latin typeface="Abadi"/>
              </a:rPr>
              <a:t>One Hot Encoding data  field for Machine Learning and data cleaning of null values.</a:t>
            </a:r>
          </a:p>
          <a:p>
            <a:pPr>
              <a:lnSpc>
                <a:spcPct val="120000"/>
              </a:lnSpc>
              <a:spcBef>
                <a:spcPts val="1400"/>
              </a:spcBef>
            </a:pPr>
            <a:r>
              <a:rPr lang="en-US" sz="8800">
                <a:solidFill>
                  <a:schemeClr val="accent3">
                    <a:lumMod val="25000"/>
                  </a:schemeClr>
                </a:solidFill>
                <a:latin typeface="Abadi"/>
              </a:rPr>
              <a:t>Perform exploratory data analysis (EDA) using visualization and SQL</a:t>
            </a:r>
          </a:p>
          <a:p>
            <a:pPr>
              <a:lnSpc>
                <a:spcPct val="120000"/>
              </a:lnSpc>
              <a:spcBef>
                <a:spcPts val="1400"/>
              </a:spcBef>
            </a:pPr>
            <a:r>
              <a:rPr lang="en-US" sz="8800">
                <a:solidFill>
                  <a:schemeClr val="accent3">
                    <a:lumMod val="25000"/>
                  </a:schemeClr>
                </a:solidFill>
                <a:latin typeface="Abadi"/>
              </a:rPr>
              <a:t>Perform interactive visual analytics using Folium and </a:t>
            </a:r>
            <a:r>
              <a:rPr lang="en-US" sz="8800" err="1">
                <a:solidFill>
                  <a:schemeClr val="accent3">
                    <a:lumMod val="25000"/>
                  </a:schemeClr>
                </a:solidFill>
                <a:latin typeface="Abadi"/>
              </a:rPr>
              <a:t>Plotly</a:t>
            </a:r>
            <a:r>
              <a:rPr lang="en-US" sz="8800">
                <a:solidFill>
                  <a:schemeClr val="accent3">
                    <a:lumMod val="25000"/>
                  </a:schemeClr>
                </a:solidFill>
                <a:latin typeface="Abadi"/>
              </a:rPr>
              <a:t> Dash</a:t>
            </a:r>
          </a:p>
          <a:p>
            <a:pPr>
              <a:lnSpc>
                <a:spcPct val="120000"/>
              </a:lnSpc>
              <a:spcBef>
                <a:spcPts val="1400"/>
              </a:spcBef>
            </a:pPr>
            <a:r>
              <a:rPr lang="en-US" sz="8800">
                <a:solidFill>
                  <a:schemeClr val="accent3">
                    <a:lumMod val="25000"/>
                  </a:schemeClr>
                </a:solidFill>
                <a:latin typeface="Abadi"/>
              </a:rPr>
              <a:t>Perform predictive analysis using classification models</a:t>
            </a:r>
          </a:p>
          <a:p>
            <a:pPr lvl="1">
              <a:lnSpc>
                <a:spcPct val="120000"/>
              </a:lnSpc>
              <a:spcBef>
                <a:spcPts val="1400"/>
              </a:spcBef>
            </a:pPr>
            <a:r>
              <a:rPr lang="en-US" sz="7600">
                <a:solidFill>
                  <a:schemeClr val="bg2">
                    <a:lumMod val="50000"/>
                  </a:schemeClr>
                </a:solidFill>
                <a:latin typeface="Abadi"/>
              </a:rPr>
              <a:t>KNN, DT, LR, SVM models were built and evaluated for the best classifier.</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Methodology</a:t>
            </a:r>
            <a:endParaRPr lang="en-US">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27557" y="1617807"/>
            <a:ext cx="10758054" cy="4559156"/>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was collected using multiple methods.</a:t>
            </a:r>
            <a:endParaRPr lang="en-US" dirty="0">
              <a:solidFill>
                <a:schemeClr val="accent3">
                  <a:lumMod val="25000"/>
                </a:schemeClr>
              </a:solidFill>
              <a:latin typeface="Calibri" panose="020F0502020204030204"/>
              <a:ea typeface="Calibri" panose="020F0502020204030204"/>
              <a:cs typeface="Calibri" panose="020F0502020204030204"/>
            </a:endParaRPr>
          </a:p>
          <a:p>
            <a:pPr marL="0" indent="0">
              <a:lnSpc>
                <a:spcPct val="100000"/>
              </a:lnSpc>
              <a:spcBef>
                <a:spcPts val="1400"/>
              </a:spcBef>
              <a:buNone/>
            </a:pPr>
            <a:r>
              <a:rPr lang="en-US" sz="1800" dirty="0">
                <a:solidFill>
                  <a:schemeClr val="accent3">
                    <a:lumMod val="25000"/>
                  </a:schemeClr>
                </a:solidFill>
                <a:latin typeface="Abadi"/>
              </a:rPr>
              <a:t>    </a:t>
            </a:r>
            <a:r>
              <a:rPr lang="en-US" sz="2000" dirty="0">
                <a:solidFill>
                  <a:schemeClr val="accent3">
                    <a:lumMod val="25000"/>
                  </a:schemeClr>
                </a:solidFill>
                <a:latin typeface="Abadi"/>
              </a:rPr>
              <a:t>Data Collection was completed using requests sent to the SpaceX API.</a:t>
            </a:r>
          </a:p>
          <a:p>
            <a:pPr marL="0" indent="0">
              <a:lnSpc>
                <a:spcPct val="100000"/>
              </a:lnSpc>
              <a:spcBef>
                <a:spcPts val="1400"/>
              </a:spcBef>
              <a:buNone/>
            </a:pPr>
            <a:r>
              <a:rPr lang="en-US" sz="1800" dirty="0">
                <a:solidFill>
                  <a:schemeClr val="accent3">
                    <a:lumMod val="25000"/>
                  </a:schemeClr>
                </a:solidFill>
                <a:latin typeface="Abadi"/>
                <a:ea typeface="Calibri" panose="020F0502020204030204"/>
                <a:cs typeface="Calibri" panose="020F0502020204030204"/>
              </a:rPr>
              <a:t>          The next step was to decode the content of the Json reponse using the .json() function and </a:t>
            </a:r>
            <a:r>
              <a:rPr lang="en-US" sz="1800">
                <a:solidFill>
                  <a:schemeClr val="accent3">
                    <a:lumMod val="25000"/>
                  </a:schemeClr>
                </a:solidFill>
                <a:latin typeface="Abadi"/>
                <a:ea typeface="Calibri" panose="020F0502020204030204"/>
                <a:cs typeface="Calibri" panose="020F0502020204030204"/>
              </a:rPr>
              <a:t>after              transform it into a pandas dataframe using .json_normalize().</a:t>
            </a:r>
            <a:endParaRPr lang="en-US" sz="1800" dirty="0">
              <a:solidFill>
                <a:schemeClr val="accent3">
                  <a:lumMod val="25000"/>
                </a:schemeClr>
              </a:solidFill>
              <a:latin typeface="Abadi"/>
              <a:ea typeface="Calibri" panose="020F0502020204030204"/>
              <a:cs typeface="Calibri" panose="020F0502020204030204"/>
            </a:endParaRPr>
          </a:p>
          <a:p>
            <a:pPr marL="0" indent="0">
              <a:lnSpc>
                <a:spcPct val="100000"/>
              </a:lnSpc>
              <a:spcBef>
                <a:spcPts val="1400"/>
              </a:spcBef>
              <a:buNone/>
            </a:pPr>
            <a:r>
              <a:rPr lang="en-US" sz="1800">
                <a:solidFill>
                  <a:schemeClr val="accent3">
                    <a:lumMod val="25000"/>
                  </a:schemeClr>
                </a:solidFill>
                <a:latin typeface="Abadi"/>
                <a:ea typeface="Calibri" panose="020F0502020204030204"/>
                <a:cs typeface="Calibri" panose="020F0502020204030204"/>
              </a:rPr>
              <a:t>          Various data wrangling techniques were used to clean the data by checking for missing </a:t>
            </a:r>
            <a:r>
              <a:rPr lang="en-US" sz="1800" dirty="0">
                <a:solidFill>
                  <a:schemeClr val="accent3">
                    <a:lumMod val="25000"/>
                  </a:schemeClr>
                </a:solidFill>
                <a:latin typeface="Abadi"/>
                <a:ea typeface="Calibri" panose="020F0502020204030204"/>
                <a:cs typeface="Calibri" panose="020F0502020204030204"/>
              </a:rPr>
              <a:t>values                 and filling in missing values where needed.</a:t>
            </a:r>
          </a:p>
          <a:p>
            <a:pPr marL="0" indent="0">
              <a:lnSpc>
                <a:spcPct val="100000"/>
              </a:lnSpc>
              <a:spcBef>
                <a:spcPts val="1400"/>
              </a:spcBef>
              <a:buNone/>
            </a:pPr>
            <a:r>
              <a:rPr lang="en-US" sz="2000">
                <a:solidFill>
                  <a:schemeClr val="accent3">
                    <a:lumMod val="25000"/>
                  </a:schemeClr>
                </a:solidFill>
                <a:latin typeface="Abadi"/>
                <a:ea typeface="Calibri" panose="020F0502020204030204"/>
                <a:cs typeface="Calibri" panose="020F0502020204030204"/>
              </a:rPr>
              <a:t>    Another means of collecting data was via Wikipedia.</a:t>
            </a:r>
            <a:endParaRPr lang="en-US" sz="2000" dirty="0">
              <a:solidFill>
                <a:schemeClr val="accent3">
                  <a:lumMod val="25000"/>
                </a:schemeClr>
              </a:solidFill>
              <a:latin typeface="Abadi"/>
              <a:ea typeface="Calibri" panose="020F0502020204030204"/>
              <a:cs typeface="Calibri" panose="020F0502020204030204"/>
            </a:endParaRPr>
          </a:p>
          <a:p>
            <a:pPr marL="0" indent="0">
              <a:lnSpc>
                <a:spcPct val="100000"/>
              </a:lnSpc>
              <a:spcBef>
                <a:spcPts val="1400"/>
              </a:spcBef>
              <a:buNone/>
            </a:pPr>
            <a:r>
              <a:rPr lang="en-US" sz="2000" dirty="0">
                <a:solidFill>
                  <a:schemeClr val="accent3">
                    <a:lumMod val="25000"/>
                  </a:schemeClr>
                </a:solidFill>
                <a:latin typeface="Abadi"/>
                <a:ea typeface="Calibri" panose="020F0502020204030204"/>
                <a:cs typeface="Calibri" panose="020F0502020204030204"/>
              </a:rPr>
              <a:t>        </a:t>
            </a:r>
            <a:r>
              <a:rPr lang="en-US" sz="1800" dirty="0">
                <a:solidFill>
                  <a:schemeClr val="accent3">
                    <a:lumMod val="25000"/>
                  </a:schemeClr>
                </a:solidFill>
                <a:latin typeface="Abadi"/>
                <a:ea typeface="Calibri" panose="020F0502020204030204"/>
                <a:cs typeface="Calibri" panose="020F0502020204030204"/>
              </a:rPr>
              <a:t>The was collected using webscraping from Wikipedia for Falcon 9 launch records with                             BeautifulSoup. After launch records were parsed from the HTML table returned </a:t>
            </a:r>
            <a:r>
              <a:rPr lang="en-US" sz="1800">
                <a:solidFill>
                  <a:schemeClr val="accent3">
                    <a:lumMod val="25000"/>
                  </a:schemeClr>
                </a:solidFill>
                <a:latin typeface="Abadi"/>
                <a:ea typeface="Calibri" panose="020F0502020204030204"/>
                <a:cs typeface="Calibri" panose="020F0502020204030204"/>
              </a:rPr>
              <a:t>and transformed to           a pandas dataframe.</a:t>
            </a:r>
          </a:p>
          <a:p>
            <a:pPr marL="0" indent="0">
              <a:buNone/>
            </a:pPr>
            <a:endParaRPr lang="en-US">
              <a:ea typeface="Calibri" panose="020F0502020204030204"/>
              <a:cs typeface="Calibri" panose="020F0502020204030204"/>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a:t>
            </a:r>
            <a:endParaRPr lang="en-US">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a:p>
            <a:pPr marL="0" indent="0">
              <a:buNone/>
            </a:pPr>
            <a:endParaRPr lang="en-US" sz="2200" dirty="0">
              <a:solidFill>
                <a:srgbClr val="1C7DDB"/>
              </a:solidFill>
              <a:latin typeface="Abadi"/>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a:rPr>
              <a:t>Get requests were sent to the SpaceX API to collect data.</a:t>
            </a:r>
            <a:endParaRPr lang="en-US" sz="2200"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below</a:t>
            </a:r>
          </a:p>
          <a:p>
            <a:pPr>
              <a:lnSpc>
                <a:spcPct val="100000"/>
              </a:lnSpc>
              <a:spcBef>
                <a:spcPts val="1400"/>
              </a:spcBef>
            </a:pPr>
            <a:r>
              <a:rPr lang="en-US" sz="2200">
                <a:ea typeface="+mn-lt"/>
                <a:cs typeface="+mn-lt"/>
                <a:hlinkClick r:id="rId3"/>
              </a:rPr>
              <a:t>https://github.com/basilcloud/IBM-Capstone/blob/main/jupyter-labs-spacex-data-collection-api.ipynb</a:t>
            </a:r>
            <a:endParaRPr lang="en-US" sz="2200">
              <a:solidFill>
                <a:schemeClr val="accent3">
                  <a:lumMod val="25000"/>
                </a:schemeClr>
              </a:solidFill>
              <a:latin typeface="Abadi"/>
            </a:endParaRPr>
          </a:p>
          <a:p>
            <a:pPr>
              <a:lnSpc>
                <a:spcPct val="100000"/>
              </a:lnSpc>
              <a:spcBef>
                <a:spcPts val="1400"/>
              </a:spcBef>
            </a:pPr>
            <a:endParaRPr lang="en-US" sz="2200">
              <a:cs typeface="Calibri"/>
            </a:endParaRPr>
          </a:p>
          <a:p>
            <a:endParaRPr lang="en-US">
              <a:cs typeface="Calibri" panose="020F0502020204030204"/>
            </a:endParaRPr>
          </a:p>
          <a:p>
            <a:endParaRPr lang="en-US">
              <a:cs typeface="Calibri" panose="020F0502020204030204"/>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SpaceX API</a:t>
            </a:r>
          </a:p>
        </p:txBody>
      </p:sp>
      <p:pic>
        <p:nvPicPr>
          <p:cNvPr id="2" name="Picture 6" descr="Diagram&#10;&#10;Description automatically generated">
            <a:extLst>
              <a:ext uri="{FF2B5EF4-FFF2-40B4-BE49-F238E27FC236}">
                <a16:creationId xmlns:a16="http://schemas.microsoft.com/office/drawing/2014/main" id="{4B751A16-A851-CA84-F220-88CC5F5931B7}"/>
              </a:ext>
            </a:extLst>
          </p:cNvPr>
          <p:cNvPicPr>
            <a:picLocks noChangeAspect="1"/>
          </p:cNvPicPr>
          <p:nvPr/>
        </p:nvPicPr>
        <p:blipFill>
          <a:blip r:embed="rId4"/>
          <a:stretch>
            <a:fillRect/>
          </a:stretch>
        </p:blipFill>
        <p:spPr>
          <a:xfrm>
            <a:off x="6147870" y="2783405"/>
            <a:ext cx="5057078" cy="1546316"/>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ea typeface="+mn-lt"/>
                <a:cs typeface="+mn-lt"/>
              </a:rPr>
              <a:t>Webscraping was applied to get the Falcon 9 launch records with BeautifulSoup</a:t>
            </a:r>
            <a:endParaRPr lang="en-US" sz="2200" dirty="0">
              <a:solidFill>
                <a:schemeClr val="accent3">
                  <a:lumMod val="25000"/>
                </a:schemeClr>
              </a:solidFill>
              <a:ea typeface="+mn-lt"/>
              <a:cs typeface="+mn-lt"/>
            </a:endParaRPr>
          </a:p>
          <a:p>
            <a:pPr>
              <a:lnSpc>
                <a:spcPct val="100000"/>
              </a:lnSpc>
              <a:spcBef>
                <a:spcPts val="1400"/>
              </a:spcBef>
            </a:pPr>
            <a:endParaRPr lang="en-US" sz="2200" dirty="0">
              <a:solidFill>
                <a:schemeClr val="accent3">
                  <a:lumMod val="25000"/>
                </a:schemeClr>
              </a:solidFill>
              <a:latin typeface="Calibri"/>
              <a:cs typeface="Calibri"/>
            </a:endParaRPr>
          </a:p>
          <a:p>
            <a:pPr>
              <a:lnSpc>
                <a:spcPct val="100000"/>
              </a:lnSpc>
              <a:spcBef>
                <a:spcPts val="1400"/>
              </a:spcBef>
            </a:pPr>
            <a:r>
              <a:rPr lang="en-US" sz="2200" dirty="0">
                <a:solidFill>
                  <a:schemeClr val="accent3">
                    <a:lumMod val="25000"/>
                  </a:schemeClr>
                </a:solidFill>
                <a:latin typeface="Abadi"/>
              </a:rPr>
              <a:t>The link to the notebook is below.</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ea typeface="+mn-lt"/>
                <a:cs typeface="+mn-lt"/>
                <a:hlinkClick r:id="rId3"/>
              </a:rPr>
              <a:t>https://github.com/basilcloud/IBM-Capstone/blob/main/jupyter-labs-webscraping.ipynb</a:t>
            </a:r>
            <a:endParaRPr lang="en-US" sz="2200" dirty="0">
              <a:ea typeface="+mn-lt"/>
              <a:cs typeface="+mn-lt"/>
            </a:endParaRPr>
          </a:p>
          <a:p>
            <a:pPr>
              <a:lnSpc>
                <a:spcPct val="100000"/>
              </a:lnSpc>
              <a:spcBef>
                <a:spcPts val="1400"/>
              </a:spcBef>
            </a:pPr>
            <a:endParaRPr lang="en-US" sz="2200" dirty="0">
              <a:solidFill>
                <a:srgbClr val="000000"/>
              </a:solidFill>
              <a:latin typeface="Calibri"/>
              <a:cs typeface="Calibri"/>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Scraping</a:t>
            </a:r>
            <a:endParaRPr lang="en-US">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None/>
            </a:pPr>
            <a:endParaRPr lang="en-US">
              <a:cs typeface="Calibri"/>
            </a:endParaRPr>
          </a:p>
        </p:txBody>
      </p:sp>
      <p:pic>
        <p:nvPicPr>
          <p:cNvPr id="5" name="Picture 6">
            <a:extLst>
              <a:ext uri="{FF2B5EF4-FFF2-40B4-BE49-F238E27FC236}">
                <a16:creationId xmlns:a16="http://schemas.microsoft.com/office/drawing/2014/main" id="{0B91B497-F64B-FE24-9D5C-99CDA50FEBBB}"/>
              </a:ext>
            </a:extLst>
          </p:cNvPr>
          <p:cNvPicPr>
            <a:picLocks noChangeAspect="1"/>
          </p:cNvPicPr>
          <p:nvPr/>
        </p:nvPicPr>
        <p:blipFill>
          <a:blip r:embed="rId4"/>
          <a:stretch>
            <a:fillRect/>
          </a:stretch>
        </p:blipFill>
        <p:spPr>
          <a:xfrm>
            <a:off x="6099717" y="2840170"/>
            <a:ext cx="5131419" cy="1186952"/>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155be751-a274-42e8-93fb-f39d3b9bccc8"/>
    <ds:schemaRef ds:uri="f80a141d-92ca-4d3d-9308-f7e7b1d44ce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47</Slides>
  <Notes>4</Notes>
  <HiddenSlides>0</HiddenSlide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revision>571</cp:revision>
  <dcterms:created xsi:type="dcterms:W3CDTF">2021-04-29T18:58:34Z</dcterms:created>
  <dcterms:modified xsi:type="dcterms:W3CDTF">2022-09-18T22:52:04Z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

<file path=docProps/thumbnail.jpeg>
</file>